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1" r:id="rId6"/>
    <p:sldId id="322" r:id="rId7"/>
    <p:sldId id="262" r:id="rId8"/>
    <p:sldId id="263" r:id="rId9"/>
    <p:sldId id="265" r:id="rId10"/>
    <p:sldId id="326" r:id="rId11"/>
    <p:sldId id="327" r:id="rId12"/>
    <p:sldId id="268" r:id="rId13"/>
    <p:sldId id="270" r:id="rId14"/>
    <p:sldId id="332" r:id="rId15"/>
    <p:sldId id="271" r:id="rId16"/>
    <p:sldId id="272" r:id="rId17"/>
    <p:sldId id="324" r:id="rId18"/>
    <p:sldId id="275" r:id="rId19"/>
    <p:sldId id="333" r:id="rId20"/>
    <p:sldId id="334" r:id="rId21"/>
    <p:sldId id="336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277" r:id="rId37"/>
    <p:sldId id="284" r:id="rId38"/>
    <p:sldId id="285" r:id="rId39"/>
    <p:sldId id="304" r:id="rId40"/>
    <p:sldId id="328" r:id="rId41"/>
    <p:sldId id="329" r:id="rId42"/>
    <p:sldId id="309" r:id="rId43"/>
    <p:sldId id="310" r:id="rId44"/>
    <p:sldId id="311" r:id="rId45"/>
    <p:sldId id="312" r:id="rId46"/>
    <p:sldId id="313" r:id="rId47"/>
    <p:sldId id="330" r:id="rId48"/>
    <p:sldId id="314" r:id="rId49"/>
    <p:sldId id="331" r:id="rId50"/>
    <p:sldId id="339" r:id="rId51"/>
    <p:sldId id="315" r:id="rId52"/>
    <p:sldId id="316" r:id="rId53"/>
    <p:sldId id="319" r:id="rId54"/>
    <p:sldId id="320" r:id="rId55"/>
    <p:sldId id="321" r:id="rId5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Microsoft YaHei" panose="020B0503020204020204" pitchFamily="34" charset="-122"/>
      <p:regular r:id="rId66"/>
      <p:bold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Wingdings 3" panose="05040102010807070707" pitchFamily="18" charset="2"/>
      <p:regular r:id="rId7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16E9B-DA4A-4334-A333-1144AE3DDF00}" v="36" dt="2025-09-08T09:48:33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02" autoAdjust="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55d7d1eb8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55d7d1eb8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7a4831e321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7a4831e321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7a4831e32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7a4831e32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aba5398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aba5398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59e8d5ba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859e8d5ba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7aba53986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7aba53986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aba53986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7aba53986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855d7d1eb8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855d7d1eb8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55d7d1eb8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855d7d1eb8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855d7d1eb8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855d7d1eb8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55d7d1eb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55d7d1eb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55d7d1eb8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855d7d1eb8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855d7d1eb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855d7d1eb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855d7d1eb8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855d7d1eb8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855d7d1eb8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855d7d1eb8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55d7d1eb8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855d7d1eb8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123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855d7d1eb8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855d7d1eb8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a4831e3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a4831e3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a4831e32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a4831e32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855d7d1eb8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855d7d1eb8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55d7d1eb8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55d7d1eb8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55d7d1eb8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55d7d1eb8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55d7d1eb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55d7d1eb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a4831e32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a4831e32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7a4831e3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7a4831e32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55d7d1eb8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55d7d1eb8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55d7d1eb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855d7d1eb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15485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4124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48970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7092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66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4595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97942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66236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12254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1144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91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65149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6819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4680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7109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4701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4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397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6137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7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866216" y="352926"/>
            <a:ext cx="7411568" cy="323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  Hostel Master</a:t>
            </a:r>
            <a:r>
              <a:rPr lang="en-GB" sz="4000" dirty="0"/>
              <a:t> Form</a:t>
            </a:r>
            <a:r>
              <a:rPr lang="en-GB" dirty="0"/>
              <a:t>   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868904" y="2571751"/>
            <a:ext cx="6825915" cy="1011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   “Using HTML, CSS, JavaScript, jQuery, and Bootstrap”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2C076-F4D2-973C-BC68-18CA82A1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80" y="198120"/>
            <a:ext cx="6027420" cy="769620"/>
          </a:xfrm>
        </p:spPr>
        <p:txBody>
          <a:bodyPr/>
          <a:lstStyle/>
          <a:p>
            <a:r>
              <a:rPr lang="en-US" dirty="0"/>
              <a:t>               How </a:t>
            </a:r>
            <a:r>
              <a:rPr lang="en-US" dirty="0" err="1"/>
              <a:t>css</a:t>
            </a:r>
            <a:r>
              <a:rPr lang="en-US" dirty="0"/>
              <a:t> used in the Form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3743-6B1B-54D6-870C-FC596CF88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3040" y="739140"/>
            <a:ext cx="6743700" cy="3916680"/>
          </a:xfrm>
        </p:spPr>
        <p:txBody>
          <a:bodyPr>
            <a:normAutofit fontScale="47500" lnSpcReduction="20000"/>
          </a:bodyPr>
          <a:lstStyle/>
          <a:p>
            <a:pPr marL="146050" indent="0">
              <a:buNone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Background Colors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   Page Background: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 Property: background-color: #f2f2f2;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  Form Container Background: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  Property: background-color: #e6f2ff;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4500" dirty="0">
                <a:latin typeface="MonSERRAT"/>
              </a:rPr>
              <a:t>    Used for the .container class, which wraps your form.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4500" dirty="0">
              <a:latin typeface="MonSERRAT"/>
            </a:endParaRPr>
          </a:p>
          <a:p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27219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4C50-40A1-010F-6A48-8D11A8AC8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716280"/>
            <a:ext cx="7338180" cy="40901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Brand/Highlight Color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Button Brand Color: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Property: background-color: #4CAF50;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Used for the .submit button, giving it a typical brand accent look (green type commonly used for "submit" actions).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5666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1196340" y="160020"/>
            <a:ext cx="7140060" cy="830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  Buttons Styling</a:t>
            </a:r>
            <a:endParaRPr b="1" dirty="0"/>
          </a:p>
        </p:txBody>
      </p:sp>
      <p:sp>
        <p:nvSpPr>
          <p:cNvPr id="210" name="Google Shape;210;p25"/>
          <p:cNvSpPr txBox="1">
            <a:spLocks noGrp="1"/>
          </p:cNvSpPr>
          <p:nvPr>
            <p:ph type="body" idx="1"/>
          </p:nvPr>
        </p:nvSpPr>
        <p:spPr>
          <a:xfrm>
            <a:off x="1297500" y="990600"/>
            <a:ext cx="7038900" cy="3488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Primary Button (Submit</a:t>
            </a:r>
            <a:r>
              <a:rPr lang="en-GB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):</a:t>
            </a:r>
            <a:br>
              <a:rPr lang="en-GB" sz="1600" b="1" u="sng" dirty="0">
                <a:latin typeface="MonSERRAT"/>
                <a:ea typeface="Arial"/>
                <a:cs typeface="Arial"/>
                <a:sym typeface="Arial"/>
              </a:rPr>
            </a:br>
            <a:endParaRPr sz="1600" b="1" u="sng" dirty="0">
              <a:latin typeface="MonSERRAT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Wingdings" panose="05000000000000000000" pitchFamily="2" charset="2"/>
              <a:buChar char="Ø"/>
            </a:pP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Orange (</a:t>
            </a:r>
            <a:r>
              <a:rPr lang="en-GB" sz="1600" dirty="0">
                <a:latin typeface="MonSERRAT"/>
                <a:ea typeface="Roboto Mono"/>
                <a:cs typeface="Roboto Mono"/>
                <a:sym typeface="Roboto Mono"/>
              </a:rPr>
              <a:t>#FF7A30</a:t>
            </a: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), changes to blue (</a:t>
            </a:r>
            <a:r>
              <a:rPr lang="en-GB" sz="1600" dirty="0">
                <a:latin typeface="MonSERRAT"/>
                <a:ea typeface="Roboto Mono"/>
                <a:cs typeface="Roboto Mono"/>
                <a:sym typeface="Roboto Mono"/>
              </a:rPr>
              <a:t>#485A82</a:t>
            </a: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) on hover.</a:t>
            </a:r>
            <a:br>
              <a:rPr lang="en-GB" sz="1600" dirty="0">
                <a:latin typeface="MonSERRAT"/>
                <a:ea typeface="Arial"/>
                <a:cs typeface="Arial"/>
                <a:sym typeface="Arial"/>
              </a:rPr>
            </a:br>
            <a:endParaRPr sz="1600" dirty="0">
              <a:latin typeface="MonSERRAT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Secondary Button (Clear</a:t>
            </a:r>
            <a:r>
              <a:rPr lang="en-GB" sz="2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):</a:t>
            </a:r>
            <a:br>
              <a:rPr lang="en-GB" sz="2000" b="1" dirty="0">
                <a:latin typeface="MonSERRAT"/>
                <a:ea typeface="Arial"/>
                <a:cs typeface="Arial"/>
                <a:sym typeface="Arial"/>
              </a:rPr>
            </a:br>
            <a:endParaRPr sz="2000" b="1" dirty="0">
              <a:latin typeface="MonSERRAT"/>
              <a:ea typeface="Arial"/>
              <a:cs typeface="Arial"/>
              <a:sym typeface="Arial"/>
            </a:endParaRPr>
          </a:p>
          <a:p>
            <a:pPr lvl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Wingdings" panose="05000000000000000000" pitchFamily="2" charset="2"/>
              <a:buChar char="Ø"/>
            </a:pP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Blue (</a:t>
            </a:r>
            <a:r>
              <a:rPr lang="en-GB" sz="1600" dirty="0">
                <a:latin typeface="MonSERRAT"/>
                <a:ea typeface="Roboto Mono"/>
                <a:cs typeface="Roboto Mono"/>
                <a:sym typeface="Roboto Mono"/>
              </a:rPr>
              <a:t>#485A82</a:t>
            </a: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), changes to orange on hover.</a:t>
            </a:r>
            <a:br>
              <a:rPr lang="en-GB" sz="1600" dirty="0">
                <a:latin typeface="MonSERRAT"/>
                <a:ea typeface="Arial"/>
                <a:cs typeface="Arial"/>
                <a:sym typeface="Arial"/>
              </a:rPr>
            </a:br>
            <a:endParaRPr sz="1600" dirty="0">
              <a:latin typeface="MonSERRAT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Smooth </a:t>
            </a:r>
            <a:r>
              <a:rPr lang="en-GB" sz="1600" b="1" dirty="0">
                <a:latin typeface="MonSERRAT"/>
                <a:ea typeface="Arial"/>
                <a:cs typeface="Arial"/>
                <a:sym typeface="Arial"/>
              </a:rPr>
              <a:t>hover transitions</a:t>
            </a:r>
            <a:r>
              <a:rPr lang="en-GB" sz="1600" dirty="0">
                <a:latin typeface="MonSERRAT"/>
                <a:ea typeface="Arial"/>
                <a:cs typeface="Arial"/>
                <a:sym typeface="Arial"/>
              </a:rPr>
              <a:t> for better interactivity.</a:t>
            </a:r>
            <a:endParaRPr sz="1600" dirty="0">
              <a:latin typeface="MonSERRA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Overall Impact of CSS</a:t>
            </a:r>
            <a:endParaRPr b="1" dirty="0"/>
          </a:p>
        </p:txBody>
      </p:sp>
      <p:sp>
        <p:nvSpPr>
          <p:cNvPr id="222" name="Google Shape;222;p27"/>
          <p:cNvSpPr txBox="1">
            <a:spLocks noGrp="1"/>
          </p:cNvSpPr>
          <p:nvPr>
            <p:ph type="body" idx="1"/>
          </p:nvPr>
        </p:nvSpPr>
        <p:spPr>
          <a:xfrm>
            <a:off x="1110420" y="850800"/>
            <a:ext cx="6736080" cy="3472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sz="1800" dirty="0">
              <a:latin typeface="MonSERRAT"/>
            </a:endParaRPr>
          </a:p>
          <a:p>
            <a:pPr marL="146050" indent="0">
              <a:buNone/>
            </a:pPr>
            <a:r>
              <a:rPr lang="en-US" sz="1800" dirty="0">
                <a:latin typeface="MonSERRAT"/>
              </a:rPr>
              <a:t>This CSS: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Sets the page font and background color.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Styles the form container with padding, background, shadow, and rounded corners.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Defines spacing between form groups and labels.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C18A5-BD8F-317C-2234-329E4B04C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80" y="480060"/>
            <a:ext cx="8290560" cy="3739610"/>
          </a:xfrm>
        </p:spPr>
        <p:txBody>
          <a:bodyPr/>
          <a:lstStyle/>
          <a:p>
            <a:endParaRPr lang="en-US" sz="1800" dirty="0">
              <a:latin typeface="MonSERRAT"/>
            </a:endParaRPr>
          </a:p>
          <a:p>
            <a:endParaRPr lang="en-US" sz="1800" dirty="0">
              <a:latin typeface="MonSERRAT"/>
            </a:endParaRPr>
          </a:p>
          <a:p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   Makes inputs, selects, and </a:t>
            </a:r>
            <a:r>
              <a:rPr lang="en-US" sz="1800" dirty="0" err="1">
                <a:latin typeface="MonSERRAT"/>
              </a:rPr>
              <a:t>textareas</a:t>
            </a:r>
            <a:r>
              <a:rPr lang="en-US" sz="1800" dirty="0">
                <a:latin typeface="MonSERRAT"/>
              </a:rPr>
              <a:t> full width with padding and                 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Adds red border color for validation errors.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Aligns checkbox and radio labels with spacing.</a:t>
            </a:r>
          </a:p>
          <a:p>
            <a:pPr marL="146050" indent="0">
              <a:buNone/>
            </a:pPr>
            <a:br>
              <a:rPr lang="en-US" sz="1800" dirty="0">
                <a:latin typeface="MonSERRAT"/>
              </a:rPr>
            </a:br>
            <a:endParaRPr lang="en-US" sz="1800" dirty="0">
              <a:latin typeface="MonSERRAT"/>
              <a:ea typeface="Arial"/>
              <a:cs typeface="Arial"/>
              <a:sym typeface="Arial"/>
            </a:endParaRPr>
          </a:p>
          <a:p>
            <a:endParaRPr lang="en-US" sz="1700" dirty="0"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8343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Preview Code</a:t>
            </a:r>
            <a:endParaRPr b="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E3ECD9-76CC-5CCA-A870-6A30DD004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9794D-CD3E-1853-CD7C-8FC22DE92B9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4608B-B511-873E-5499-14CAADB0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9" r="933" b="5966"/>
          <a:stretch>
            <a:fillRect/>
          </a:stretch>
        </p:blipFill>
        <p:spPr>
          <a:xfrm>
            <a:off x="1089660" y="1567550"/>
            <a:ext cx="3653370" cy="29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945420-E077-E492-B831-27A35836B9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25" b="5316"/>
          <a:stretch>
            <a:fillRect/>
          </a:stretch>
        </p:blipFill>
        <p:spPr>
          <a:xfrm>
            <a:off x="4908541" y="1567550"/>
            <a:ext cx="3427860" cy="291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811924" y="181303"/>
            <a:ext cx="7524476" cy="1066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Adding CSS  with HTML </a:t>
            </a:r>
            <a:endParaRPr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216563-9FC4-5A85-AF7A-6F4BBFDE1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8E7CC-FB48-C6E6-9B7B-8BB1ED9E48D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B31C8D-AD46-4E2A-70A5-D4D6F374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16" t="12028" r="-202" b="5569"/>
          <a:stretch>
            <a:fillRect/>
          </a:stretch>
        </p:blipFill>
        <p:spPr>
          <a:xfrm>
            <a:off x="1043940" y="1501140"/>
            <a:ext cx="3726180" cy="2977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3ED2D-61E2-853E-1403-B4FF865E74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39" t="12104" r="-1912" b="5215"/>
          <a:stretch>
            <a:fillRect/>
          </a:stretch>
        </p:blipFill>
        <p:spPr>
          <a:xfrm>
            <a:off x="4954260" y="1501141"/>
            <a:ext cx="3465840" cy="29776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F0FFC0-85ED-AEA6-34B1-343A22D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182880"/>
            <a:ext cx="6947340" cy="662940"/>
          </a:xfrm>
        </p:spPr>
        <p:txBody>
          <a:bodyPr/>
          <a:lstStyle/>
          <a:p>
            <a:r>
              <a:rPr lang="en-US" dirty="0"/>
              <a:t>                         Java script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5AFAC1-43A5-61F9-1587-F3AF82885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50" y="1057010"/>
            <a:ext cx="7038900" cy="35911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JavaScript is a versatile, client-side scripting language that runs in the browser.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It enables creating interactive elements like buttons, forms, sliders, and pop-ups.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Form validation: Checking input correctness before submitting to the server.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Dynamic content updates: Changing webpage content dynamically wit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8580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1165860" y="274320"/>
            <a:ext cx="7170540" cy="815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 b="1" dirty="0">
                <a:latin typeface="Arial"/>
                <a:ea typeface="Arial"/>
                <a:cs typeface="Arial"/>
                <a:sym typeface="Arial"/>
              </a:rPr>
              <a:t>                        JavaScript In Form</a:t>
            </a:r>
            <a:endParaRPr sz="3600" b="1"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1066800" y="1463040"/>
            <a:ext cx="7269600" cy="2491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Validates if required fields like Institution Name, Hostel Name, Warden Name, Contact Number, etc., are not empty.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Checks that the Hostel Contact Number is a valid 10-digit number.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Shows error messages next to inputs if the validation fails by displaying and styling error message elements.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 marL="127000" lvl="0" indent="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endParaRPr sz="1600" dirty="0">
              <a:latin typeface="MonSERRA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B771B-8FCA-3F4F-0FDA-D589DF1B8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580" y="617220"/>
            <a:ext cx="7505820" cy="3861530"/>
          </a:xfrm>
        </p:spPr>
        <p:txBody>
          <a:bodyPr/>
          <a:lstStyle/>
          <a:p>
            <a:endParaRPr lang="en-US" dirty="0">
              <a:latin typeface="MonSERRAT"/>
            </a:endParaRPr>
          </a:p>
          <a:p>
            <a:endParaRPr lang="en-US" dirty="0">
              <a:latin typeface="MonSERRAT"/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Prevents form submission when validation errors exist to avoid invalid data being submitted.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Clears error messages and resets validation states when the user corrects the input or resets the form.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808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 dirty="0"/>
              <a:t>                   Introduction</a:t>
            </a:r>
            <a:endParaRPr sz="2900" b="1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09268" y="1495361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800" dirty="0">
                <a:latin typeface="Montserrat"/>
                <a:ea typeface="Montserrat"/>
                <a:cs typeface="Montserrat"/>
                <a:sym typeface="Montserrat"/>
              </a:rPr>
              <a:t>The Student Details Form is built using HTML to collect Institution Name, Hostel Name ,Warden contact, and address information etc… in a structured way. It uses form elements like input fields, dropdowns, and checkboxes with validation to ensure accurate data entry. Combined with CSS and JavaScript, the form becomes interactive and user-friendly.</a:t>
            </a:r>
            <a:endParaRPr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66982-4052-02D1-6621-9B0B68C3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Validation  In Hostel Master Form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E1992-7773-2F37-FCF7-F87B89A62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7320" y="1104900"/>
            <a:ext cx="5623560" cy="3373850"/>
          </a:xfrm>
        </p:spPr>
        <p:txBody>
          <a:bodyPr>
            <a:normAutofit/>
          </a:bodyPr>
          <a:lstStyle/>
          <a:p>
            <a:endParaRPr lang="en-US" sz="1800" dirty="0">
              <a:latin typeface="MonSERRAT"/>
            </a:endParaRPr>
          </a:p>
          <a:p>
            <a:endParaRPr lang="en-US" sz="1800" dirty="0">
              <a:latin typeface="MonSERRAT"/>
            </a:endParaRPr>
          </a:p>
          <a:p>
            <a:pPr marL="146050" indent="0">
              <a:buNone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Institution Name: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Must contain only letters and spaces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Regex: ^[A-Za-z\s]+$</a:t>
            </a:r>
            <a:endParaRPr lang="en-IN" sz="1800" dirty="0">
              <a:latin typeface="MonSERRAT"/>
            </a:endParaRPr>
          </a:p>
        </p:txBody>
      </p:sp>
    </p:spTree>
    <p:extLst>
      <p:ext uri="{BB962C8B-B14F-4D97-AF65-F5344CB8AC3E}">
        <p14:creationId xmlns:p14="http://schemas.microsoft.com/office/powerpoint/2010/main" val="199058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026C798-E146-D703-E8AB-FE0A20647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Adding Function Before and After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0B3A0-CC57-60A4-DBFA-25114A880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4605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50F66E0-56F1-308E-1186-351636AB216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3221" y="1981200"/>
            <a:ext cx="3403200" cy="14097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6A4603-BB76-1AE9-6FA8-00E345A9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3" r="18000" b="39111"/>
          <a:stretch>
            <a:fillRect/>
          </a:stretch>
        </p:blipFill>
        <p:spPr>
          <a:xfrm>
            <a:off x="987238" y="1502066"/>
            <a:ext cx="3713462" cy="32476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7E557-DD7F-E881-CB49-F7F8D66F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62" t="16197" r="23827" b="61278"/>
          <a:stretch>
            <a:fillRect/>
          </a:stretch>
        </p:blipFill>
        <p:spPr>
          <a:xfrm>
            <a:off x="4876799" y="1981200"/>
            <a:ext cx="3459601" cy="140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CDB0AB-166D-6716-E7EE-4B226550E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Hostel Name </a:t>
            </a:r>
          </a:p>
          <a:p>
            <a:pPr marL="146050" indent="0">
              <a:buNone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contain only letters and spaces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Regex: ^[A-Za-z</a:t>
            </a:r>
            <a:r>
              <a:rPr lang="en-US" dirty="0"/>
              <a:t>\s]+$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0947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8DAE-FF92-6245-528C-788CA52A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Adding function before and after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69DBC-0167-FEE2-8EB5-B310BCB67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E9881-B68D-6B0C-8876-9222F260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444" b="7655"/>
          <a:stretch>
            <a:fillRect/>
          </a:stretch>
        </p:blipFill>
        <p:spPr>
          <a:xfrm>
            <a:off x="1297500" y="1567550"/>
            <a:ext cx="3403200" cy="29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EE629B-626C-C1B7-E5E9-072E9E114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0" t="32302" r="-3950" b="53514"/>
          <a:stretch>
            <a:fillRect/>
          </a:stretch>
        </p:blipFill>
        <p:spPr>
          <a:xfrm>
            <a:off x="5005541" y="2209801"/>
            <a:ext cx="3475520" cy="1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46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B24AF-0CBE-919E-9784-17F0A36BD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840" y="1455420"/>
            <a:ext cx="6949560" cy="3023330"/>
          </a:xfrm>
        </p:spPr>
        <p:txBody>
          <a:bodyPr/>
          <a:lstStyle/>
          <a:p>
            <a:pPr marL="146050" indent="0">
              <a:buNone/>
            </a:pPr>
            <a:r>
              <a:rPr lang="en-US" sz="1800" dirty="0"/>
              <a:t>     </a:t>
            </a:r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Warden Name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contain only letters and spaces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Regex: ^[A-Za-z\s]+$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7566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08042-C0EC-0EB9-F619-166BFF03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addind</a:t>
            </a:r>
            <a:r>
              <a:rPr lang="en-US" dirty="0"/>
              <a:t> function before and after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78521-6FEB-A02D-97FE-83CA86F42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08BA79-34B5-9A0F-C299-B6F33B70B84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A00AC-55AF-C325-63D4-86CEBF56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815" r="21667" b="7875"/>
          <a:stretch>
            <a:fillRect/>
          </a:stretch>
        </p:blipFill>
        <p:spPr>
          <a:xfrm>
            <a:off x="1297500" y="1567551"/>
            <a:ext cx="3403200" cy="29111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0AA56-70DA-FB2B-299E-F8AD51CB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333" t="43555" r="1333" b="43556"/>
          <a:stretch>
            <a:fillRect/>
          </a:stretch>
        </p:blipFill>
        <p:spPr>
          <a:xfrm>
            <a:off x="4861560" y="1989120"/>
            <a:ext cx="3474840" cy="9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6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026887-972B-BD68-F241-13ED17291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0" y="1322070"/>
            <a:ext cx="6675120" cy="2499360"/>
          </a:xfrm>
        </p:spPr>
        <p:txBody>
          <a:bodyPr>
            <a:normAutofit lnSpcReduction="10000"/>
          </a:bodyPr>
          <a:lstStyle/>
          <a:p>
            <a:pPr marL="146050" indent="0">
              <a:buNone/>
            </a:pPr>
            <a:r>
              <a:rPr lang="en-US" sz="1800" dirty="0">
                <a:latin typeface="Montserrat" panose="00000500000000000000" pitchFamily="2" charset="0"/>
              </a:rPr>
              <a:t>  </a:t>
            </a:r>
            <a:r>
              <a:rPr 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Hostel Contact Number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be exactly 10 digits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Only numbers allowed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Regex: ^[0-9]{10}$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8173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4AC6C4-E50A-8313-282C-E6526720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518" r="31166" b="21927"/>
          <a:stretch>
            <a:fillRect/>
          </a:stretch>
        </p:blipFill>
        <p:spPr>
          <a:xfrm>
            <a:off x="1297500" y="1567550"/>
            <a:ext cx="3403200" cy="29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1B708D-64F2-975B-ECDE-D7DC5A4D82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43" t="47112" r="17491" b="33480"/>
          <a:stretch>
            <a:fillRect/>
          </a:stretch>
        </p:blipFill>
        <p:spPr>
          <a:xfrm>
            <a:off x="4933221" y="2164080"/>
            <a:ext cx="3403180" cy="670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DAB243-456D-DE5E-AF9C-959693FE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040" y="339538"/>
            <a:ext cx="6456086" cy="10503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/>
              <a:t>adding function before and after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25313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361AAC-14B4-DEA9-E5DE-67F2451DF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2060" y="1173480"/>
            <a:ext cx="7094340" cy="330527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Full Address</a:t>
            </a:r>
          </a:p>
          <a:p>
            <a:pPr marL="146050" indent="0">
              <a:buNone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Can contain letters, numbers, spaces, commas, dots, and hyphens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Regex: ^[A-Za-z0-9</a:t>
            </a:r>
            <a:r>
              <a:rPr lang="en-US" dirty="0"/>
              <a:t>\s,.-]+$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22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F76FCF-332E-C87D-7D11-2AAF3E4F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198800" cy="914100"/>
          </a:xfrm>
        </p:spPr>
        <p:txBody>
          <a:bodyPr/>
          <a:lstStyle/>
          <a:p>
            <a:r>
              <a:rPr lang="en-US" dirty="0"/>
              <a:t>     adding function before and after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86C73-7F13-BB7A-457E-CCCB6B8EA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676400"/>
            <a:ext cx="3403200" cy="19431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E6D170-24C5-D46D-521A-89FE727175E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3220" y="2026920"/>
            <a:ext cx="3649977" cy="1470660"/>
          </a:xfrm>
        </p:spPr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17DF3-EF01-0349-4F43-AB1D6425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35" r="1666" b="68113"/>
          <a:stretch>
            <a:fillRect/>
          </a:stretch>
        </p:blipFill>
        <p:spPr>
          <a:xfrm>
            <a:off x="1297500" y="1645920"/>
            <a:ext cx="3403200" cy="19507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738BA8-E8A7-748C-D354-0E324FCFDE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67" t="62223" r="21833" b="20005"/>
          <a:stretch>
            <a:fillRect/>
          </a:stretch>
        </p:blipFill>
        <p:spPr>
          <a:xfrm>
            <a:off x="4933221" y="2026920"/>
            <a:ext cx="3649978" cy="1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0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202184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HTML</a:t>
            </a:r>
            <a:endParaRPr b="1" dirty="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GB" sz="2000" dirty="0">
                <a:latin typeface="MonSERRAT"/>
              </a:rPr>
              <a:t>HTML (</a:t>
            </a:r>
            <a:r>
              <a:rPr lang="en-GB" sz="2000" dirty="0" err="1">
                <a:latin typeface="MonSERRAT"/>
              </a:rPr>
              <a:t>HyperText</a:t>
            </a:r>
            <a:r>
              <a:rPr lang="en-GB" sz="2000" dirty="0">
                <a:latin typeface="MonSERRAT"/>
              </a:rPr>
              <a:t> Markup Language) is the backbone of web forms.</a:t>
            </a:r>
            <a:br>
              <a:rPr lang="en-GB" sz="2000" dirty="0">
                <a:latin typeface="MonSERRAT"/>
              </a:rPr>
            </a:br>
            <a:endParaRPr sz="2000" dirty="0">
              <a:latin typeface="Mon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en-GB" sz="2000" dirty="0">
                <a:latin typeface="MonSERRAT"/>
              </a:rPr>
              <a:t>Provides structure and elements for user data collection.</a:t>
            </a:r>
            <a:endParaRPr sz="2000" dirty="0">
              <a:latin typeface="Mon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5095F0-AA49-AF74-E6BC-F9ACCA713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>
              <a:buNone/>
            </a:pPr>
            <a:r>
              <a:rPr lang="en-US" sz="2000" dirty="0">
                <a:latin typeface="Montserrat" panose="00000500000000000000" pitchFamily="2" charset="0"/>
              </a:rPr>
              <a:t>   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Student Capacity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be a number greater than or equal to 1</a:t>
            </a:r>
            <a:endParaRPr lang="en-IN" sz="1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471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FEFFE-F4EE-1853-5107-91436B80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83" t="52646" r="10333" b="3594"/>
          <a:stretch>
            <a:fillRect/>
          </a:stretch>
        </p:blipFill>
        <p:spPr>
          <a:xfrm>
            <a:off x="1297500" y="1567550"/>
            <a:ext cx="3403200" cy="29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E30829-C991-6788-6AE0-EBC9A3C136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918" t="77926" r="21332" b="9630"/>
          <a:stretch>
            <a:fillRect/>
          </a:stretch>
        </p:blipFill>
        <p:spPr>
          <a:xfrm>
            <a:off x="4933200" y="1813560"/>
            <a:ext cx="3403200" cy="1546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E4DA1-610D-8BD1-73B0-D69AD4895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39538"/>
            <a:ext cx="6240626" cy="105039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000" dirty="0" err="1"/>
              <a:t>Addind</a:t>
            </a:r>
            <a:r>
              <a:rPr lang="en-US" sz="2000" dirty="0"/>
              <a:t> function before and after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038265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6B784-696D-E6F5-DDD8-9D7AAB4E1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Number of Floors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be a number greater than or equal to 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695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B64901-E528-9739-BD94-566C663AA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B3306E-1F04-F4A7-FF59-94C41405F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3403200" cy="173191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720F6-3BE1-7440-F20A-5E250BCC4F7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3200" y="1567550"/>
            <a:ext cx="3403200" cy="10042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6BC4A8-2BBA-502C-3B77-C8DF0F8C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3666" b="25427"/>
          <a:stretch>
            <a:fillRect/>
          </a:stretch>
        </p:blipFill>
        <p:spPr>
          <a:xfrm>
            <a:off x="1297500" y="1567550"/>
            <a:ext cx="3403200" cy="1731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E365B9-5B0C-6C2E-577F-8D1CD829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82" t="15407" r="20917" b="71408"/>
          <a:stretch>
            <a:fillRect/>
          </a:stretch>
        </p:blipFill>
        <p:spPr>
          <a:xfrm>
            <a:off x="4933200" y="1567550"/>
            <a:ext cx="3403200" cy="91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8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CA3EF-19AA-2672-F157-3143B206E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2540" y="1363980"/>
            <a:ext cx="6675120" cy="2491740"/>
          </a:xfrm>
        </p:spPr>
        <p:txBody>
          <a:bodyPr/>
          <a:lstStyle/>
          <a:p>
            <a:pPr marL="146050" indent="0">
              <a:buNone/>
            </a:pP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Room Type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Required field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tserrat" panose="00000500000000000000" pitchFamily="2" charset="0"/>
              </a:rPr>
              <a:t>Must select one option out of Single, Double, Triple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tserrat" panose="000005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342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CF276-B723-DC02-1781-17008D3A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04780"/>
            <a:ext cx="3403200" cy="206683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8794A7-4D9F-D836-D5EE-EFFB325AEDD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76800" y="1567550"/>
            <a:ext cx="3459621" cy="164809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C026B-D256-D5A2-BD46-1BEBD41F6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185" r="46916" b="15852"/>
          <a:stretch>
            <a:fillRect/>
          </a:stretch>
        </p:blipFill>
        <p:spPr>
          <a:xfrm>
            <a:off x="1297500" y="1536165"/>
            <a:ext cx="3403200" cy="2004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C7929-6AA6-FD5D-780A-EC5046A0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00" t="27114" r="20749" b="60822"/>
          <a:stretch>
            <a:fillRect/>
          </a:stretch>
        </p:blipFill>
        <p:spPr>
          <a:xfrm>
            <a:off x="4876800" y="1635510"/>
            <a:ext cx="3459600" cy="15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5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Before and After Adding Function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D942-45E3-848A-B2D8-DF4977AD8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0C533-A01D-75BC-44FA-5DE828121B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69CA3-68F9-D4A2-0011-D32BA7FA5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722" t="12087" r="4516" b="6243"/>
          <a:stretch>
            <a:fillRect/>
          </a:stretch>
        </p:blipFill>
        <p:spPr>
          <a:xfrm>
            <a:off x="1168821" y="1567550"/>
            <a:ext cx="3531879" cy="291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1770F-6A7D-DC58-AA0E-09B2BA0DA8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30" t="11238" r="-583" b="4438"/>
          <a:stretch>
            <a:fillRect/>
          </a:stretch>
        </p:blipFill>
        <p:spPr>
          <a:xfrm>
            <a:off x="4933221" y="1567550"/>
            <a:ext cx="3403179" cy="2911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jQuery</a:t>
            </a:r>
            <a:endParaRPr sz="3700"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A lightweight JavaScript library</a:t>
            </a: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Simplifies DOM manipulation and event handling</a:t>
            </a:r>
            <a:br>
              <a:rPr lang="en-GB" sz="1600" dirty="0">
                <a:latin typeface="Arial"/>
                <a:ea typeface="Arial"/>
                <a:cs typeface="Arial"/>
                <a:sym typeface="Arial"/>
              </a:rPr>
            </a:b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ingdings" panose="05000000000000000000" pitchFamily="2" charset="2"/>
              <a:buChar char="Ø"/>
            </a:pPr>
            <a:r>
              <a:rPr lang="en-GB" sz="1600" dirty="0">
                <a:latin typeface="Arial"/>
                <a:ea typeface="Arial"/>
                <a:cs typeface="Arial"/>
                <a:sym typeface="Arial"/>
              </a:rPr>
              <a:t>Cross-browser compatibility built-in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 b="1">
                <a:latin typeface="Arial"/>
                <a:ea typeface="Arial"/>
                <a:cs typeface="Arial"/>
                <a:sym typeface="Arial"/>
              </a:rPr>
              <a:t>jQuery used for:</a:t>
            </a:r>
            <a:endParaRPr sz="3600"/>
          </a:p>
        </p:txBody>
      </p:sp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895290" y="1307850"/>
            <a:ext cx="7353420" cy="3076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Validate required fields.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Check specific rules (like 10-digit contact number).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Show/hide error messages.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Restrict numeric inputs.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Manage form submit and reset behavior.</a:t>
            </a: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ingdings" panose="05000000000000000000" pitchFamily="2" charset="2"/>
              <a:buChar char="Ø"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Extra Features</a:t>
            </a:r>
            <a:endParaRPr b="1"/>
          </a:p>
        </p:txBody>
      </p:sp>
      <p:sp>
        <p:nvSpPr>
          <p:cNvPr id="444" name="Google Shape;444;p61"/>
          <p:cNvSpPr txBox="1">
            <a:spLocks noGrp="1"/>
          </p:cNvSpPr>
          <p:nvPr>
            <p:ph type="body" idx="1"/>
          </p:nvPr>
        </p:nvSpPr>
        <p:spPr>
          <a:xfrm>
            <a:off x="1297500" y="1158240"/>
            <a:ext cx="7038900" cy="3320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MonSERRAT"/>
              </a:rPr>
              <a:t>Checking required fields to ensure that important inputs are not left empty.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MonSERRAT"/>
              </a:rPr>
              <a:t>Filtering inputs so that fields like Student Capacity, Floors, Fee Amount, Security Deposit, and Contact Number accept only numeric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MonSERRAT"/>
              </a:rPr>
              <a:t>Showing clear error messages close to the relevant input whenever validation fails.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 dirty="0">
              <a:latin typeface="MonSERRAT"/>
            </a:endParaRPr>
          </a:p>
          <a:p>
            <a:pPr marL="146050" indent="0"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  Purpose of the Form</a:t>
            </a:r>
            <a:endParaRPr b="1"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</a:rPr>
              <a:t>Collect  students  details systematically.</a:t>
            </a:r>
            <a:br>
              <a:rPr lang="en-GB" sz="1800" dirty="0">
                <a:latin typeface="MonSERRAT"/>
              </a:rPr>
            </a:br>
            <a:endParaRPr sz="1800" dirty="0">
              <a:latin typeface="Mon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</a:rPr>
              <a:t>Includes  Institution Name , </a:t>
            </a:r>
            <a:r>
              <a:rPr lang="en-GB" sz="1800" dirty="0" err="1">
                <a:latin typeface="MonSERRAT"/>
              </a:rPr>
              <a:t>Wardencontact</a:t>
            </a:r>
            <a:r>
              <a:rPr lang="en-GB" sz="1800" dirty="0">
                <a:latin typeface="MonSERRAT"/>
              </a:rPr>
              <a:t>, and address </a:t>
            </a:r>
            <a:r>
              <a:rPr lang="en-GB" sz="1800" dirty="0" err="1">
                <a:latin typeface="MonSERRAT"/>
              </a:rPr>
              <a:t>Information,Hostel</a:t>
            </a:r>
            <a:r>
              <a:rPr lang="en-GB" sz="1800" dirty="0">
                <a:latin typeface="MonSERRAT"/>
              </a:rPr>
              <a:t> name and  Hostel  Contact  Number</a:t>
            </a:r>
            <a:br>
              <a:rPr lang="en-GB" sz="1800" dirty="0">
                <a:latin typeface="MonSERRAT"/>
              </a:rPr>
            </a:br>
            <a:endParaRPr sz="1800" dirty="0">
              <a:latin typeface="Mon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</a:rPr>
              <a:t>Provides validation and interactive features.</a:t>
            </a:r>
            <a:br>
              <a:rPr lang="en-GB" sz="1800" dirty="0">
                <a:latin typeface="MonSERRAT"/>
              </a:rPr>
            </a:br>
            <a:endParaRPr sz="1800" dirty="0">
              <a:latin typeface="MonSERRA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</a:rPr>
              <a:t>Improves user experience with dropdowns, file upload.</a:t>
            </a:r>
            <a:endParaRPr sz="1800" dirty="0">
              <a:latin typeface="Mon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436C-EFD4-D2ED-7AFF-9B1F3FF6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Before and After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F047D2-044A-3EBE-769E-6615E1A1B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B0F79A-BA99-D75A-2C95-96B22B422100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1E4056-BD93-3480-AB61-C8C9A13C2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4F87B32-83B0-0951-04B2-12511F351DC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68570C-D3FE-7575-8915-100E961A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AE5D6ED-6A59-3B98-5039-F65A09C83B5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D24565-AC26-AFDF-3296-A6A5D219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1446" t="-46343" r="-109981" b="-7006"/>
          <a:stretch>
            <a:fillRect/>
          </a:stretch>
        </p:blipFill>
        <p:spPr>
          <a:xfrm>
            <a:off x="0" y="0"/>
            <a:ext cx="5343525" cy="4803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80B076-6140-61F4-E8CA-2BCC3666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32" y="1485900"/>
            <a:ext cx="2195513" cy="31181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4E556F-5034-5F24-2981-9BFAAA54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914" y="1389936"/>
            <a:ext cx="2291212" cy="341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35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4DB7-1411-9B69-6F36-C313C9773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175940" cy="914100"/>
          </a:xfrm>
        </p:spPr>
        <p:txBody>
          <a:bodyPr/>
          <a:lstStyle/>
          <a:p>
            <a:r>
              <a:rPr lang="en-US" dirty="0"/>
              <a:t>Before and After adding </a:t>
            </a:r>
            <a:r>
              <a:rPr lang="en-US" dirty="0" err="1"/>
              <a:t>jquery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8D93D-34F1-5F0F-B00E-A08876EA9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E94C3E-7C40-CBA9-C1D7-1F3ED5D18B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7F49E-2AC1-6826-4F1F-A8C0783D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61" b="3778"/>
          <a:stretch>
            <a:fillRect/>
          </a:stretch>
        </p:blipFill>
        <p:spPr>
          <a:xfrm>
            <a:off x="1297500" y="1567550"/>
            <a:ext cx="3477700" cy="2984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E743A2-2BB4-A337-0DE0-DFEE61D0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97" b="2444"/>
          <a:stretch>
            <a:fillRect/>
          </a:stretch>
        </p:blipFill>
        <p:spPr>
          <a:xfrm>
            <a:off x="4858721" y="1567550"/>
            <a:ext cx="3477680" cy="29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80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Bootstrap</a:t>
            </a:r>
            <a:endParaRPr b="1" dirty="0"/>
          </a:p>
        </p:txBody>
      </p:sp>
      <p:sp>
        <p:nvSpPr>
          <p:cNvPr id="481" name="Google Shape;481;p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Bootstrap is a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popular front-end framework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Provides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ready-to-use CSS classes &amp; components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Helps in creating a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responsive, modern, and professional design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with less code.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Layout &amp; Responsiveness</a:t>
            </a:r>
            <a:endParaRPr b="1"/>
          </a:p>
        </p:txBody>
      </p:sp>
      <p:sp>
        <p:nvSpPr>
          <p:cNvPr id="487" name="Google Shape;487;p67"/>
          <p:cNvSpPr txBox="1">
            <a:spLocks noGrp="1"/>
          </p:cNvSpPr>
          <p:nvPr>
            <p:ph type="body" idx="1"/>
          </p:nvPr>
        </p:nvSpPr>
        <p:spPr>
          <a:xfrm>
            <a:off x="1145100" y="1036320"/>
            <a:ext cx="7038900" cy="3182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Used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Bootstrap Grid System (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row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col-md-6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, etc.)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for form alignment.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Ensures form is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responsive across devices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(desktop, tablet, mobile).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 err="1">
                <a:latin typeface="MonSERRAT"/>
                <a:ea typeface="Arial"/>
                <a:cs typeface="Arial"/>
                <a:sym typeface="Arial"/>
              </a:rPr>
              <a:t>Centered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form using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container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row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and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col-lg-8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Form Styling with Bootstrap</a:t>
            </a:r>
            <a:endParaRPr b="1"/>
          </a:p>
        </p:txBody>
      </p:sp>
      <p:sp>
        <p:nvSpPr>
          <p:cNvPr id="493" name="Google Shape;493;p68"/>
          <p:cNvSpPr txBox="1">
            <a:spLocks noGrp="1"/>
          </p:cNvSpPr>
          <p:nvPr>
            <p:ph type="body" idx="1"/>
          </p:nvPr>
        </p:nvSpPr>
        <p:spPr>
          <a:xfrm>
            <a:off x="113494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form-control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 &amp; 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form-select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→ styled inputs, dropdowns, and </a:t>
            </a:r>
            <a:r>
              <a:rPr lang="en-GB" sz="1800" dirty="0" err="1">
                <a:latin typeface="MonSERRAT"/>
                <a:ea typeface="Arial"/>
                <a:cs typeface="Arial"/>
                <a:sym typeface="Arial"/>
              </a:rPr>
              <a:t>textarea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invalid-feedback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→ built-in error messages for validation.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form-check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→ styled checkboxes.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b="1" dirty="0" err="1">
                <a:latin typeface="MonSERRAT"/>
                <a:ea typeface="Roboto Mono"/>
                <a:cs typeface="Roboto Mono"/>
                <a:sym typeface="Roboto Mono"/>
              </a:rPr>
              <a:t>fieldset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 &amp; 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legend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combined with Bootstrap classes for neat grouping.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Buttons &amp; </a:t>
            </a:r>
            <a:r>
              <a:rPr lang="en-GB" b="1" dirty="0" err="1"/>
              <a:t>Colors</a:t>
            </a:r>
            <a:endParaRPr b="1" dirty="0"/>
          </a:p>
        </p:txBody>
      </p:sp>
      <p:sp>
        <p:nvSpPr>
          <p:cNvPr id="499" name="Google Shape;499;p69"/>
          <p:cNvSpPr txBox="1">
            <a:spLocks noGrp="1"/>
          </p:cNvSpPr>
          <p:nvPr>
            <p:ph type="body" idx="1"/>
          </p:nvPr>
        </p:nvSpPr>
        <p:spPr>
          <a:xfrm>
            <a:off x="934720" y="1158240"/>
            <a:ext cx="7401680" cy="3320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 New" panose="02070309020205020404" pitchFamily="49" charset="0"/>
              <a:buChar char="o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Used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Bootstrap button classes (</a:t>
            </a:r>
            <a:r>
              <a:rPr lang="en-GB" sz="1800" b="1" dirty="0" err="1">
                <a:latin typeface="MonSERRAT"/>
                <a:ea typeface="Roboto Mono"/>
                <a:cs typeface="Roboto Mono"/>
                <a:sym typeface="Roboto Mono"/>
              </a:rPr>
              <a:t>btn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b="1" dirty="0" err="1">
                <a:latin typeface="MonSERRAT"/>
                <a:ea typeface="Roboto Mono"/>
                <a:cs typeface="Roboto Mono"/>
                <a:sym typeface="Roboto Mono"/>
              </a:rPr>
              <a:t>btn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-primary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b="1" dirty="0" err="1">
                <a:latin typeface="MonSERRAT"/>
                <a:ea typeface="Roboto Mono"/>
                <a:cs typeface="Roboto Mono"/>
                <a:sym typeface="Roboto Mono"/>
              </a:rPr>
              <a:t>btn</a:t>
            </a:r>
            <a:r>
              <a:rPr lang="en-GB" sz="1800" b="1" dirty="0">
                <a:latin typeface="MonSERRAT"/>
                <a:ea typeface="Roboto Mono"/>
                <a:cs typeface="Roboto Mono"/>
                <a:sym typeface="Roboto Mono"/>
              </a:rPr>
              <a:t>-secondary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)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Customized with CSS variables for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brand </a:t>
            </a:r>
            <a:r>
              <a:rPr lang="en-GB" sz="1800" b="1" dirty="0" err="1">
                <a:latin typeface="MonSERRAT"/>
                <a:ea typeface="Arial"/>
                <a:cs typeface="Arial"/>
                <a:sym typeface="Arial"/>
              </a:rPr>
              <a:t>colors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</a:p>
          <a:p>
            <a:pPr marL="412750" lvl="0" indent="-28575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Buttons are consistent, responsive, and have hover effects.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  Navigation Bar  </a:t>
            </a:r>
            <a:endParaRPr b="1" dirty="0"/>
          </a:p>
        </p:txBody>
      </p:sp>
      <p:sp>
        <p:nvSpPr>
          <p:cNvPr id="505" name="Google Shape;505;p70"/>
          <p:cNvSpPr txBox="1">
            <a:spLocks noGrp="1"/>
          </p:cNvSpPr>
          <p:nvPr>
            <p:ph type="body" idx="1"/>
          </p:nvPr>
        </p:nvSpPr>
        <p:spPr>
          <a:xfrm>
            <a:off x="965200" y="1117600"/>
            <a:ext cx="6881300" cy="3361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endParaRPr lang="en-GB" sz="1800" b="1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endParaRPr lang="en-GB" sz="1800" b="1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Bootstrap Navbar component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used at the top.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Responsive toggle (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navbar-toggler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) for smaller screens.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Includes branding (logo + text) and navigation links.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5DB9A7-03B0-B7AD-C75B-BAEF7F579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navigation bar before and after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2E1CC7-10BC-1771-E60B-3B4B0064B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88CCFD-9A95-A0F3-503A-4D51FFF9A32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AF4416-868B-4253-1D18-5B489AA0A5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99" b="7289"/>
          <a:stretch>
            <a:fillRect/>
          </a:stretch>
        </p:blipFill>
        <p:spPr>
          <a:xfrm>
            <a:off x="4933221" y="1567550"/>
            <a:ext cx="3403180" cy="2911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4B3E40-7B22-30A2-3146-DAE0E750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62" t="13926" r="22860" b="5709"/>
          <a:stretch>
            <a:fillRect/>
          </a:stretch>
        </p:blipFill>
        <p:spPr>
          <a:xfrm>
            <a:off x="1297500" y="1567550"/>
            <a:ext cx="3403201" cy="29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324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Modal for Confirmation</a:t>
            </a:r>
            <a:endParaRPr b="1"/>
          </a:p>
        </p:txBody>
      </p:sp>
      <p:sp>
        <p:nvSpPr>
          <p:cNvPr id="511" name="Google Shape;511;p71"/>
          <p:cNvSpPr txBox="1">
            <a:spLocks noGrp="1"/>
          </p:cNvSpPr>
          <p:nvPr>
            <p:ph type="body" idx="1"/>
          </p:nvPr>
        </p:nvSpPr>
        <p:spPr>
          <a:xfrm>
            <a:off x="807600" y="1307850"/>
            <a:ext cx="7038900" cy="3205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endParaRPr lang="en-GB" sz="1800" b="1" dirty="0">
              <a:latin typeface="MonSERRAT"/>
              <a:ea typeface="Arial"/>
              <a:cs typeface="Arial"/>
              <a:sym typeface="Arial"/>
            </a:endParaRPr>
          </a:p>
          <a:p>
            <a:pPr indent="-323850">
              <a:buSzPts val="1500"/>
              <a:buFont typeface="Wingdings" panose="05000000000000000000" pitchFamily="2" charset="2"/>
              <a:buChar char="Ø"/>
            </a:pPr>
            <a:r>
              <a:rPr lang="en-US" sz="1800" b="1" dirty="0">
                <a:latin typeface="MonSERRAT"/>
                <a:ea typeface="Arial"/>
                <a:cs typeface="Arial"/>
                <a:sym typeface="Arial"/>
              </a:rPr>
              <a:t>Bootstrap Modal</a:t>
            </a:r>
            <a:r>
              <a:rPr lang="en-US" sz="1800" dirty="0">
                <a:latin typeface="MonSERRAT"/>
                <a:ea typeface="Arial"/>
                <a:cs typeface="Arial"/>
                <a:sym typeface="Arial"/>
              </a:rPr>
              <a:t> used for </a:t>
            </a:r>
            <a:r>
              <a:rPr lang="en-US" sz="1800" b="1" dirty="0">
                <a:latin typeface="MonSERRAT"/>
                <a:ea typeface="Arial"/>
                <a:cs typeface="Arial"/>
                <a:sym typeface="Arial"/>
              </a:rPr>
              <a:t>confirmation popup</a:t>
            </a:r>
            <a:r>
              <a:rPr lang="en-US" sz="1800" dirty="0">
                <a:latin typeface="MonSERRAT"/>
                <a:ea typeface="Arial"/>
                <a:cs typeface="Arial"/>
                <a:sym typeface="Arial"/>
              </a:rPr>
              <a:t> before clearing form.</a:t>
            </a:r>
            <a:br>
              <a:rPr lang="en-US" sz="1800" dirty="0">
                <a:latin typeface="MonSERRAT"/>
                <a:ea typeface="Arial"/>
                <a:cs typeface="Arial"/>
                <a:sym typeface="Arial"/>
              </a:rPr>
            </a:br>
            <a:endParaRPr lang="en-US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endParaRPr lang="en-GB" sz="1800" b="1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Provides a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clean UI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with built-in animations and responsive </a:t>
            </a:r>
            <a:r>
              <a:rPr lang="en-GB" sz="1800" dirty="0" err="1">
                <a:latin typeface="MonSERRAT"/>
                <a:ea typeface="Arial"/>
                <a:cs typeface="Arial"/>
                <a:sym typeface="Arial"/>
              </a:rPr>
              <a:t>behavior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Buttons inside modal use Bootstrap styling.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2822E-49B2-8A66-3F07-0AF5B990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Bootstrap in form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F2169-3382-A617-C118-348FFE9C9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600" y="990600"/>
            <a:ext cx="7528800" cy="34881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Bootstrap includes native support for showing validation states with classes for valid/invalid inputs, plus helpful feedback messages, improving user experience.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Customizable Components: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You can easily customize colors, sizes, and layouts by overriding Bootstrap variables or adding your own styles on top.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Cross-browser Compatibility</a:t>
            </a:r>
            <a:r>
              <a:rPr lang="en-US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807601" y="200526"/>
            <a:ext cx="7528800" cy="890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  Input Types in the Form</a:t>
            </a:r>
            <a:endParaRPr b="1" dirty="0"/>
          </a:p>
        </p:txBody>
      </p:sp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219200" y="1090863"/>
            <a:ext cx="7117200" cy="3387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List of Inputs in the 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Institution Name (text,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Hostel Name (text,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Warden Name (text,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Hostel Contact Number (text, required, must be a valid 10-digit mobile number)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Full Address (</a:t>
            </a:r>
            <a:r>
              <a:rPr lang="en-US" sz="1600" dirty="0" err="1">
                <a:latin typeface="MonSERRAT"/>
              </a:rPr>
              <a:t>textarea</a:t>
            </a:r>
            <a:r>
              <a:rPr lang="en-US" sz="1600" dirty="0">
                <a:latin typeface="MonSERRAT"/>
              </a:rPr>
              <a:t>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Total Students Capacity (number, min 1,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MonSERRAT"/>
              </a:rPr>
              <a:t>Number of Floors (number, min 1, required)</a:t>
            </a:r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endParaRPr sz="16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864BF-2CF2-C2F0-232D-56F3E20E3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460" y="693420"/>
            <a:ext cx="7322940" cy="3785330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endParaRPr lang="en-US" dirty="0"/>
          </a:p>
          <a:p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Large Community and Documentation: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Extensive documentation and community support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8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Using Bootstrap classes like form-control, </a:t>
            </a:r>
            <a:r>
              <a:rPr lang="en-US" sz="1800" dirty="0" err="1">
                <a:latin typeface="MonSERRAT"/>
              </a:rPr>
              <a:t>btn</a:t>
            </a:r>
            <a:r>
              <a:rPr lang="en-US" sz="1800" dirty="0">
                <a:latin typeface="MonSERRAT"/>
              </a:rPr>
              <a:t>, and layout utilities saves time and effort since you don't need to write extensive custom CSS for common form styles.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</a:rPr>
              <a:t>Built-in Validation Styles: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415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Utility Classes</a:t>
            </a:r>
            <a:endParaRPr b="1"/>
          </a:p>
        </p:txBody>
      </p:sp>
      <p:sp>
        <p:nvSpPr>
          <p:cNvPr id="517" name="Google Shape;517;p72"/>
          <p:cNvSpPr txBox="1">
            <a:spLocks noGrp="1"/>
          </p:cNvSpPr>
          <p:nvPr>
            <p:ph type="body" idx="1"/>
          </p:nvPr>
        </p:nvSpPr>
        <p:spPr>
          <a:xfrm>
            <a:off x="878400" y="134378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Spacing utilities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(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mb-4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p-3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gap-2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etc.) for consistent margins/padding.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Typography classes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(</a:t>
            </a:r>
            <a:r>
              <a:rPr lang="en-GB" sz="1800" dirty="0" err="1">
                <a:latin typeface="MonSERRAT"/>
                <a:ea typeface="Roboto Mono"/>
                <a:cs typeface="Roboto Mono"/>
                <a:sym typeface="Roboto Mono"/>
              </a:rPr>
              <a:t>fw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-bold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text-primary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text-</a:t>
            </a:r>
            <a:r>
              <a:rPr lang="en-GB" sz="1800" dirty="0" err="1">
                <a:latin typeface="MonSERRAT"/>
                <a:ea typeface="Roboto Mono"/>
                <a:cs typeface="Roboto Mono"/>
                <a:sym typeface="Roboto Mono"/>
              </a:rPr>
              <a:t>center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) for readability.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Border &amp; shadow utilities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 (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border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shadow-</a:t>
            </a:r>
            <a:r>
              <a:rPr lang="en-GB" sz="1800" dirty="0" err="1">
                <a:latin typeface="MonSERRAT"/>
                <a:ea typeface="Roboto Mono"/>
                <a:cs typeface="Roboto Mono"/>
                <a:sym typeface="Roboto Mono"/>
              </a:rPr>
              <a:t>sm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, </a:t>
            </a:r>
            <a:r>
              <a:rPr lang="en-GB" sz="1800" dirty="0">
                <a:latin typeface="MonSERRAT"/>
                <a:ea typeface="Roboto Mono"/>
                <a:cs typeface="Roboto Mono"/>
                <a:sym typeface="Roboto Mono"/>
              </a:rPr>
              <a:t>rounded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) for a modern card-like look</a:t>
            </a: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22045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Overall Benefits of Bootstrap</a:t>
            </a:r>
            <a:endParaRPr b="1"/>
          </a:p>
        </p:txBody>
      </p:sp>
      <p:sp>
        <p:nvSpPr>
          <p:cNvPr id="523" name="Google Shape;523;p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Reduced custom CSS → faster development.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Ensures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consistency &amp; responsiveness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across all browsers.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modern look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with minimal effort.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Easily customizable with CSS overrides.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Clear pop up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6FDB7-E10C-EA6E-CE51-CC4B9527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7" t="21226" r="-877" b="22258"/>
          <a:stretch>
            <a:fillRect/>
          </a:stretch>
        </p:blipFill>
        <p:spPr>
          <a:xfrm>
            <a:off x="3823452" y="1610310"/>
            <a:ext cx="5213868" cy="26264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8F43E-129D-A3BD-6DEB-9A9A7A387C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500"/>
          <a:stretch>
            <a:fillRect/>
          </a:stretch>
        </p:blipFill>
        <p:spPr>
          <a:xfrm>
            <a:off x="289560" y="1599900"/>
            <a:ext cx="336042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Confirmation pop up</a:t>
            </a:r>
            <a:endParaRPr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95084-21D5-F28A-7579-29061DF6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08" b="6371"/>
          <a:stretch>
            <a:fillRect/>
          </a:stretch>
        </p:blipFill>
        <p:spPr>
          <a:xfrm>
            <a:off x="3451860" y="1927860"/>
            <a:ext cx="5433060" cy="2217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61C9B-99C8-E891-E6C5-AD0CCBDB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173" r="36000" b="22482"/>
          <a:stretch>
            <a:fillRect/>
          </a:stretch>
        </p:blipFill>
        <p:spPr>
          <a:xfrm>
            <a:off x="259080" y="2068830"/>
            <a:ext cx="301752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Conclusion</a:t>
            </a:r>
            <a:endParaRPr b="1"/>
          </a:p>
        </p:txBody>
      </p:sp>
      <p:sp>
        <p:nvSpPr>
          <p:cNvPr id="553" name="Google Shape;553;p78"/>
          <p:cNvSpPr txBox="1">
            <a:spLocks noGrp="1"/>
          </p:cNvSpPr>
          <p:nvPr>
            <p:ph type="body" idx="1"/>
          </p:nvPr>
        </p:nvSpPr>
        <p:spPr>
          <a:xfrm>
            <a:off x="1170650" y="1233100"/>
            <a:ext cx="70389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Customer Details Form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demonstrates how different web technologies work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together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to build a complete, functional application.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HTML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→ provides the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of the form (fields, labels, sections).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CSS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→ improves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design, styling, and user experience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→ ensures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responsiveness, consistency, and faster development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with ready-made components.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Ø"/>
            </a:pP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JavaScript/jQuery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→ adds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interactivity, validation, automation, and feedback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GB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 By combining these, the form becomes </a:t>
            </a:r>
            <a:r>
              <a:rPr lang="en-GB" sz="1400" b="1" dirty="0">
                <a:latin typeface="Arial"/>
                <a:ea typeface="Arial"/>
                <a:cs typeface="Arial"/>
                <a:sym typeface="Arial"/>
              </a:rPr>
              <a:t>user-friendly, dynamic, and professional</a:t>
            </a:r>
            <a:r>
              <a:rPr lang="en-GB" sz="1400" dirty="0">
                <a:latin typeface="Arial"/>
                <a:ea typeface="Arial"/>
                <a:cs typeface="Arial"/>
                <a:sym typeface="Arial"/>
              </a:rPr>
              <a:t>, showing how front-end technologies integrate to create real-world web applications.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BF899-F26D-139E-A0B0-8C9EED6CE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8884" y="481263"/>
            <a:ext cx="7237516" cy="3997487"/>
          </a:xfrm>
        </p:spPr>
        <p:txBody>
          <a:bodyPr>
            <a:normAutofit fontScale="85000" lnSpcReduction="20000"/>
          </a:bodyPr>
          <a:lstStyle/>
          <a:p>
            <a:pPr marL="14605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Room Type (select box: Single, Double, Triple;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Fee Type (select box: Monthly, Quarterly, Annually;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Fee Amount (INR) (number, min 0, required)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Security Deposit (INR) (number, min 0, optional)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Fee Includes (checkbox group: Electricity Bill, Water Bill, Maintenance; optional)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Curfew Time (time, optional)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Hostel Facilities (checkbox group: Wi-Fi, Water, Food, Laundry, Security, Parking, Gym; optional)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Guest Policy (select: Allowed, Not Allowed; required, defaults to Allowed)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900" dirty="0">
              <a:latin typeface="MonSERRA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>
                <a:latin typeface="MonSERRAT"/>
              </a:rPr>
              <a:t>Status (select: Active, Inactive; required)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624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                  Preview code</a:t>
            </a:r>
            <a:endParaRPr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D7ADC-4AB2-1455-8799-6BC89B4A8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CD4859-4B15-D8AB-A02C-8734FB8D242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54396" y="1485900"/>
            <a:ext cx="2195513" cy="320334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03C68-DB9B-D322-01E6-6A5360371C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BB8FF-9AB2-EEAF-CD9A-4FB7FB4E7FC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3E13E9-6531-1F63-68D7-6824A8F6C9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9E6D9B-3679-7E09-8190-EAFAB3E3333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7681E-B5F4-0249-A566-8DAB02C41C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" r="-1554" b="6631"/>
          <a:stretch>
            <a:fillRect/>
          </a:stretch>
        </p:blipFill>
        <p:spPr>
          <a:xfrm>
            <a:off x="454396" y="1485900"/>
            <a:ext cx="2229750" cy="32727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38468D-DE35-9DA5-9EB0-BCCF5BE0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1" t="-1397" r="-749" b="5907"/>
          <a:stretch>
            <a:fillRect/>
          </a:stretch>
        </p:blipFill>
        <p:spPr>
          <a:xfrm>
            <a:off x="2919412" y="1389936"/>
            <a:ext cx="2195513" cy="32993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7EE22F-639B-2026-5DEA-DF091922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587" t="-1417" r="1588" b="11001"/>
          <a:stretch>
            <a:fillRect/>
          </a:stretch>
        </p:blipFill>
        <p:spPr>
          <a:xfrm>
            <a:off x="5273040" y="1472088"/>
            <a:ext cx="2278617" cy="32171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/>
        </p:nvSpPr>
        <p:spPr>
          <a:xfrm>
            <a:off x="1202277" y="153400"/>
            <a:ext cx="7043100" cy="10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3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A2F13-5213-CD98-8BA8-828A4890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771" y="495300"/>
            <a:ext cx="6632949" cy="876525"/>
          </a:xfrm>
        </p:spPr>
        <p:txBody>
          <a:bodyPr/>
          <a:lstStyle/>
          <a:p>
            <a:r>
              <a:rPr lang="en-US" dirty="0"/>
              <a:t>                          Preview form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2B99E0-DD27-D294-2BB2-CE5C9671FF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EF3DB-1795-461F-3EB1-BE8F60D040C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3E0FB-44B9-E4FE-CF87-30B3F123A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57" r="5078" b="4656"/>
          <a:stretch>
            <a:fillRect/>
          </a:stretch>
        </p:blipFill>
        <p:spPr>
          <a:xfrm>
            <a:off x="4933221" y="1567550"/>
            <a:ext cx="3403200" cy="2947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32A90-2759-FECA-9D5D-548F0FB5F6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388" b="5240"/>
          <a:stretch>
            <a:fillRect/>
          </a:stretch>
        </p:blipFill>
        <p:spPr>
          <a:xfrm>
            <a:off x="1320626" y="1567550"/>
            <a:ext cx="3403201" cy="30120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895780" cy="711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CSS</a:t>
            </a:r>
            <a:endParaRPr b="1"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body" idx="1"/>
          </p:nvPr>
        </p:nvSpPr>
        <p:spPr>
          <a:xfrm>
            <a:off x="1074420" y="1255905"/>
            <a:ext cx="7223880" cy="2631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CSS (Cascading Style Sheets) is used to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design and style HTML forms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endParaRPr lang="en-GB" sz="1800" dirty="0">
              <a:latin typeface="MonSERRAT"/>
              <a:ea typeface="Arial"/>
              <a:cs typeface="Arial"/>
              <a:sym typeface="Aria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It controls the 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layout, </a:t>
            </a:r>
            <a:r>
              <a:rPr lang="en-GB" sz="1800" b="1" dirty="0" err="1">
                <a:latin typeface="MonSERRAT"/>
                <a:ea typeface="Arial"/>
                <a:cs typeface="Arial"/>
                <a:sym typeface="Arial"/>
              </a:rPr>
              <a:t>colors</a:t>
            </a:r>
            <a:r>
              <a:rPr lang="en-GB" sz="1800" b="1" dirty="0">
                <a:latin typeface="MonSERRAT"/>
                <a:ea typeface="Arial"/>
                <a:cs typeface="Arial"/>
                <a:sym typeface="Arial"/>
              </a:rPr>
              <a:t>, fonts, spacing, and responsiveness</a:t>
            </a:r>
            <a:r>
              <a:rPr lang="en-GB" sz="1800" dirty="0">
                <a:latin typeface="MonSERRAT"/>
                <a:ea typeface="Arial"/>
                <a:cs typeface="Arial"/>
                <a:sym typeface="Arial"/>
              </a:rPr>
              <a:t>.</a:t>
            </a:r>
            <a:br>
              <a:rPr lang="en-GB" sz="1800" dirty="0">
                <a:latin typeface="MonSERRAT"/>
                <a:ea typeface="Arial"/>
                <a:cs typeface="Arial"/>
                <a:sym typeface="Arial"/>
              </a:rPr>
            </a:br>
            <a:endParaRPr sz="1800" dirty="0">
              <a:latin typeface="MonSERRAT"/>
              <a:ea typeface="Arial"/>
              <a:cs typeface="Arial"/>
              <a:sym typeface="Arial"/>
            </a:endParaRPr>
          </a:p>
          <a:p>
            <a:pPr marL="800100" lvl="0" indent="-342900" algn="l" rtl="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sz="19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-US" sz="1800" dirty="0">
                <a:latin typeface="MonSERRAT"/>
                <a:ea typeface="Arial"/>
                <a:cs typeface="Arial"/>
                <a:sym typeface="Arial"/>
              </a:rPr>
              <a:t>Enhances </a:t>
            </a:r>
            <a:r>
              <a:rPr lang="en-US" sz="1800" b="1" dirty="0">
                <a:latin typeface="MonSERRAT"/>
                <a:ea typeface="Arial"/>
                <a:cs typeface="Arial"/>
                <a:sym typeface="Arial"/>
              </a:rPr>
              <a:t>user experience and readability</a:t>
            </a:r>
            <a:r>
              <a:rPr lang="en-US" sz="1800" dirty="0">
                <a:latin typeface="MonSERRAT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1628</TotalTime>
  <Words>1579</Words>
  <Application>Microsoft Office PowerPoint</Application>
  <PresentationFormat>On-screen Show (16:9)</PresentationFormat>
  <Paragraphs>291</Paragraphs>
  <Slides>55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Wingdings 3</vt:lpstr>
      <vt:lpstr>MonSERRAT</vt:lpstr>
      <vt:lpstr>Century Gothic</vt:lpstr>
      <vt:lpstr>Courier New</vt:lpstr>
      <vt:lpstr>Microsoft YaHei</vt:lpstr>
      <vt:lpstr>Lato</vt:lpstr>
      <vt:lpstr>Arial</vt:lpstr>
      <vt:lpstr>Montserrat</vt:lpstr>
      <vt:lpstr>Wingdings</vt:lpstr>
      <vt:lpstr>Ion</vt:lpstr>
      <vt:lpstr>   Hostel Master Form   </vt:lpstr>
      <vt:lpstr>                   Introduction</vt:lpstr>
      <vt:lpstr>HTML</vt:lpstr>
      <vt:lpstr>                    Purpose of the Form</vt:lpstr>
      <vt:lpstr>                    Input Types in the Form</vt:lpstr>
      <vt:lpstr>PowerPoint Presentation</vt:lpstr>
      <vt:lpstr>                  Preview code</vt:lpstr>
      <vt:lpstr>                          Preview form</vt:lpstr>
      <vt:lpstr>CSS</vt:lpstr>
      <vt:lpstr>               How css used in the Form</vt:lpstr>
      <vt:lpstr>PowerPoint Presentation</vt:lpstr>
      <vt:lpstr>                    Buttons Styling</vt:lpstr>
      <vt:lpstr>           Overall Impact of CSS</vt:lpstr>
      <vt:lpstr>PowerPoint Presentation</vt:lpstr>
      <vt:lpstr>Preview Code</vt:lpstr>
      <vt:lpstr>Adding CSS  with HTML </vt:lpstr>
      <vt:lpstr>                         Java script</vt:lpstr>
      <vt:lpstr>                        JavaScript In Form</vt:lpstr>
      <vt:lpstr>PowerPoint Presentation</vt:lpstr>
      <vt:lpstr>        Validation  In Hostel Master Form</vt:lpstr>
      <vt:lpstr> Adding Function Before and After</vt:lpstr>
      <vt:lpstr>PowerPoint Presentation</vt:lpstr>
      <vt:lpstr> Adding function before and after</vt:lpstr>
      <vt:lpstr>PowerPoint Presentation</vt:lpstr>
      <vt:lpstr> addind function before and after</vt:lpstr>
      <vt:lpstr>PowerPoint Presentation</vt:lpstr>
      <vt:lpstr> adding function before and after</vt:lpstr>
      <vt:lpstr>PowerPoint Presentation</vt:lpstr>
      <vt:lpstr>     adding function before and after</vt:lpstr>
      <vt:lpstr>PowerPoint Presentation</vt:lpstr>
      <vt:lpstr> Addind function before and after</vt:lpstr>
      <vt:lpstr>PowerPoint Presentation</vt:lpstr>
      <vt:lpstr>PowerPoint Presentation</vt:lpstr>
      <vt:lpstr>PowerPoint Presentation</vt:lpstr>
      <vt:lpstr>PowerPoint Presentation</vt:lpstr>
      <vt:lpstr>Before and After Adding Function  </vt:lpstr>
      <vt:lpstr>jQuery</vt:lpstr>
      <vt:lpstr>jQuery used for:</vt:lpstr>
      <vt:lpstr>Extra Features</vt:lpstr>
      <vt:lpstr> Before and After</vt:lpstr>
      <vt:lpstr>Before and After adding jquery</vt:lpstr>
      <vt:lpstr>Bootstrap</vt:lpstr>
      <vt:lpstr>Layout &amp; Responsiveness</vt:lpstr>
      <vt:lpstr>Form Styling with Bootstrap</vt:lpstr>
      <vt:lpstr>                  Buttons &amp; Colors</vt:lpstr>
      <vt:lpstr>                    Navigation Bar  </vt:lpstr>
      <vt:lpstr>Add the navigation bar before and after</vt:lpstr>
      <vt:lpstr>Modal for Confirmation</vt:lpstr>
      <vt:lpstr> Bootstrap in form</vt:lpstr>
      <vt:lpstr>PowerPoint Presentation</vt:lpstr>
      <vt:lpstr>Utility Classes</vt:lpstr>
      <vt:lpstr>Overall Benefits of Bootstrap</vt:lpstr>
      <vt:lpstr> Clear pop up</vt:lpstr>
      <vt:lpstr>Confirmation pop up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</dc:creator>
  <cp:lastModifiedBy>Priya Nasina</cp:lastModifiedBy>
  <cp:revision>5</cp:revision>
  <dcterms:modified xsi:type="dcterms:W3CDTF">2025-09-08T12:09:12Z</dcterms:modified>
</cp:coreProperties>
</file>